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2"/>
    <p:sldId id="276" r:id="rId3"/>
    <p:sldId id="283" r:id="rId4"/>
    <p:sldId id="286" r:id="rId5"/>
    <p:sldId id="282" r:id="rId6"/>
    <p:sldId id="281" r:id="rId7"/>
    <p:sldId id="287" r:id="rId8"/>
    <p:sldId id="284" r:id="rId9"/>
    <p:sldId id="28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A16F1B1-61A2-4250-9C6A-0C64049EB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0A115EE-1E7A-4BBD-95E7-0A12895E2D29}"/>
              </a:ext>
            </a:extLst>
          </p:cNvPr>
          <p:cNvSpPr/>
          <p:nvPr/>
        </p:nvSpPr>
        <p:spPr>
          <a:xfrm>
            <a:off x="1881930" y="1838876"/>
            <a:ext cx="9172922" cy="43622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s-AR" sz="7200" dirty="0">
                <a:solidFill>
                  <a:schemeClr val="bg1"/>
                </a:solidFill>
              </a:rPr>
              <a:t>Industria 4.0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Robótica Colaborativa – </a:t>
            </a:r>
            <a:r>
              <a:rPr lang="es-AR" sz="2000" dirty="0" err="1">
                <a:solidFill>
                  <a:schemeClr val="bg1"/>
                </a:solidFill>
              </a:rPr>
              <a:t>Cobots</a:t>
            </a:r>
            <a:endParaRPr lang="es-AR" sz="2000" dirty="0">
              <a:solidFill>
                <a:schemeClr val="bg1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E868E-C00F-4987-921D-B96512E62B67}"/>
              </a:ext>
            </a:extLst>
          </p:cNvPr>
          <p:cNvSpPr txBox="1"/>
          <p:nvPr/>
        </p:nvSpPr>
        <p:spPr>
          <a:xfrm>
            <a:off x="7047638" y="530043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MG. ING. FEDERICO D’ALÍA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938B10C-DA93-46C2-8C75-3E935628549D}"/>
              </a:ext>
            </a:extLst>
          </p:cNvPr>
          <p:cNvCxnSpPr>
            <a:cxnSpLocks/>
          </p:cNvCxnSpPr>
          <p:nvPr/>
        </p:nvCxnSpPr>
        <p:spPr>
          <a:xfrm>
            <a:off x="2417779" y="3429000"/>
            <a:ext cx="7892291" cy="0"/>
          </a:xfrm>
          <a:prstGeom prst="line">
            <a:avLst/>
          </a:prstGeom>
          <a:ln w="38100">
            <a:solidFill>
              <a:srgbClr val="00C8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918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La robótica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robótica es una disciplina que estudia la concepción, diseño, construcción y utilización de robots industriales. Es una disciplina, como tal, muy antigua y con una gran tradición industrial.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58E4C24E-58D2-49F9-AF44-AF8563335A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786" y="3531038"/>
            <a:ext cx="4614192" cy="259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44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Los robots y sus categorías 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robots se suelen clasificar en tres grandes categorías: robots industriales, robots humanoides y robots  colaborativos (</a:t>
            </a:r>
            <a:r>
              <a:rPr lang="es-AR" dirty="0" err="1">
                <a:solidFill>
                  <a:srgbClr val="FFFFFE"/>
                </a:solidFill>
              </a:rPr>
              <a:t>cobots</a:t>
            </a:r>
            <a:r>
              <a:rPr lang="es-AR" dirty="0">
                <a:solidFill>
                  <a:srgbClr val="FFFFFE"/>
                </a:solidFill>
              </a:rPr>
              <a:t>). A esta  clasificación hay  que añadir una cuarta categoría que ya hemos comentados, los robots virtuales (</a:t>
            </a:r>
            <a:r>
              <a:rPr lang="es-AR" dirty="0" err="1">
                <a:solidFill>
                  <a:srgbClr val="FFFFFE"/>
                </a:solidFill>
              </a:rPr>
              <a:t>bots</a:t>
            </a:r>
            <a:r>
              <a:rPr lang="es-AR" dirty="0">
                <a:solidFill>
                  <a:srgbClr val="FFFFFE"/>
                </a:solidFill>
              </a:rPr>
              <a:t> y </a:t>
            </a:r>
            <a:r>
              <a:rPr lang="es-AR" dirty="0" err="1">
                <a:solidFill>
                  <a:srgbClr val="FFFFFE"/>
                </a:solidFill>
              </a:rPr>
              <a:t>chatbots</a:t>
            </a:r>
            <a:r>
              <a:rPr lang="es-AR" dirty="0">
                <a:solidFill>
                  <a:srgbClr val="FFFFFE"/>
                </a:solidFill>
              </a:rPr>
              <a:t>)  que  si  bien  son  programas  de  software  integrados  en  dispositivos físicos, se pueden considerar y, de hecho, se consideran como robots virtuales o asistentes virtuales.</a:t>
            </a:r>
          </a:p>
        </p:txBody>
      </p:sp>
    </p:spTree>
    <p:extLst>
      <p:ext uri="{BB962C8B-B14F-4D97-AF65-F5344CB8AC3E}">
        <p14:creationId xmlns:p14="http://schemas.microsoft.com/office/powerpoint/2010/main" val="2426944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DDB4DD5-49FC-4180-9F57-5E429AA9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20" y="201992"/>
            <a:ext cx="4529315" cy="2762882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05EA4F9B-C92F-4061-AADC-1CF3755728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6043" y="3722255"/>
            <a:ext cx="4534212" cy="2549235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A665BFD-57F8-4995-B8C5-9AD883E750A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6476"/>
          <a:stretch/>
        </p:blipFill>
        <p:spPr>
          <a:xfrm>
            <a:off x="3735090" y="1682947"/>
            <a:ext cx="4529315" cy="312830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A60174F-7CC2-4E6A-94CD-AAF62699F0A0}"/>
              </a:ext>
            </a:extLst>
          </p:cNvPr>
          <p:cNvSpPr txBox="1"/>
          <p:nvPr/>
        </p:nvSpPr>
        <p:spPr>
          <a:xfrm>
            <a:off x="308120" y="2964874"/>
            <a:ext cx="2768488" cy="36933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ROBOTS INDUSTRIALES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BFCD54E6-9236-40A7-BE1F-98198F168C73}"/>
              </a:ext>
            </a:extLst>
          </p:cNvPr>
          <p:cNvSpPr txBox="1"/>
          <p:nvPr/>
        </p:nvSpPr>
        <p:spPr>
          <a:xfrm>
            <a:off x="3730193" y="4812206"/>
            <a:ext cx="2768488" cy="36933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ROBOTS HUMANOIDES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5F26836-CCC1-4085-9DEE-1052BAA6FDC1}"/>
              </a:ext>
            </a:extLst>
          </p:cNvPr>
          <p:cNvSpPr txBox="1"/>
          <p:nvPr/>
        </p:nvSpPr>
        <p:spPr>
          <a:xfrm>
            <a:off x="7456042" y="6271490"/>
            <a:ext cx="4135593" cy="369332"/>
          </a:xfrm>
          <a:prstGeom prst="rect">
            <a:avLst/>
          </a:prstGeom>
          <a:solidFill>
            <a:schemeClr val="tx1">
              <a:alpha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s-AR" dirty="0">
                <a:solidFill>
                  <a:schemeClr val="bg1"/>
                </a:solidFill>
              </a:rPr>
              <a:t>ROBOTS COLABORATIVOS (COBOTS)</a:t>
            </a:r>
          </a:p>
        </p:txBody>
      </p:sp>
    </p:spTree>
    <p:extLst>
      <p:ext uri="{BB962C8B-B14F-4D97-AF65-F5344CB8AC3E}">
        <p14:creationId xmlns:p14="http://schemas.microsoft.com/office/powerpoint/2010/main" val="3148643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LA ROBÓTICA EN LA GENERACIÓN Y POSIBLES PÉRDIDAS DE EMPLEOS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>
                <a:solidFill>
                  <a:srgbClr val="FFFFFE"/>
                </a:solidFill>
              </a:rPr>
              <a:t>La  Federación  Internacional  de  Robótica  (IFR,  por  sus  siglas  en  inglés)  es  la asociación  internacional  de  mayor  prestigio  y  penetración  en  el  sector  de  la Robótica.</a:t>
            </a: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77BF601-31FA-4117-B18B-1AB73ACEDC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759" y="3255880"/>
            <a:ext cx="5744246" cy="351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082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LA ROBÓTICA EN LA GENERACIÓN Y POSIBLES PÉRDIDAS DE EMPLEOS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El </a:t>
            </a:r>
            <a:r>
              <a:rPr lang="es-AR" dirty="0" err="1">
                <a:solidFill>
                  <a:srgbClr val="FFFFFE"/>
                </a:solidFill>
              </a:rPr>
              <a:t>World</a:t>
            </a:r>
            <a:r>
              <a:rPr lang="es-AR" dirty="0">
                <a:solidFill>
                  <a:srgbClr val="FFFFFE"/>
                </a:solidFill>
              </a:rPr>
              <a:t> </a:t>
            </a:r>
            <a:r>
              <a:rPr lang="es-AR" dirty="0" err="1">
                <a:solidFill>
                  <a:srgbClr val="FFFFFE"/>
                </a:solidFill>
              </a:rPr>
              <a:t>Economic</a:t>
            </a:r>
            <a:r>
              <a:rPr lang="es-AR" dirty="0">
                <a:solidFill>
                  <a:srgbClr val="FFFFFE"/>
                </a:solidFill>
              </a:rPr>
              <a:t> </a:t>
            </a:r>
            <a:r>
              <a:rPr lang="es-AR" dirty="0" err="1">
                <a:solidFill>
                  <a:srgbClr val="FFFFFE"/>
                </a:solidFill>
              </a:rPr>
              <a:t>Forum</a:t>
            </a:r>
            <a:r>
              <a:rPr lang="es-AR" dirty="0">
                <a:solidFill>
                  <a:srgbClr val="FFFFFE"/>
                </a:solidFill>
              </a:rPr>
              <a:t>, en un informe presentado antes de la realización del Foro de Davos de 2016, hizo una previsión de pérdida de empleo de 7,1 millones de puestos de trabajo a causa de la robotización y la inteligencia artificial -principalmente- junto a otras tecnologías disruptivas de la cuarta revolución industrial. El mismo informe predecía que se crearán dos millones de empleos, debido a las referidas nuevas tecnologías. El resultado neto, si se cumplen las predicciones, es una pérdida de cinco millones de empleos. 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4A3EFC9-20C3-4B17-927C-2E0CB26CE3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6551" y="636753"/>
            <a:ext cx="3709896" cy="2780563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52033079-C89B-4EF7-B866-5B59D1836C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3221" y="3740727"/>
            <a:ext cx="3703254" cy="246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098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Los ROBOTS COLABORATIVOS (COBOTS)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En esta unidad y en unidades sucesivas iremos analizando estas tendencias desde diferentes puntos de vista y su impacto en el mercado laboral. Los </a:t>
            </a:r>
            <a:r>
              <a:rPr lang="es-AR" dirty="0" err="1">
                <a:solidFill>
                  <a:srgbClr val="FFFFFE"/>
                </a:solidFill>
              </a:rPr>
              <a:t>cobots</a:t>
            </a:r>
            <a:r>
              <a:rPr lang="es-AR" dirty="0">
                <a:solidFill>
                  <a:srgbClr val="FFFFFE"/>
                </a:solidFill>
              </a:rPr>
              <a:t> (robots colaborativos) son una nueva generación de robots que, aprovechando la inteligencia artificial, esencialmente, así como el tratamiento y análisis de los grandes volúmenes de datos (Big Data), generados por sensores y el Internet de las Cosas, constituyen una nueva forma de automatización industrial denominada robótica colaborativa (</a:t>
            </a:r>
            <a:r>
              <a:rPr lang="es-AR" dirty="0" err="1">
                <a:solidFill>
                  <a:srgbClr val="FFFFFE"/>
                </a:solidFill>
              </a:rPr>
              <a:t>cobótica</a:t>
            </a:r>
            <a:r>
              <a:rPr lang="es-AR" dirty="0">
                <a:solidFill>
                  <a:srgbClr val="FFFFFE"/>
                </a:solidFill>
              </a:rPr>
              <a:t>).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0B514F4-D70A-48A7-90DC-09CE8A1F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1721" y="642595"/>
            <a:ext cx="3704512" cy="278056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E5470C8E-A508-4413-A0D3-8A39BF820C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777" y="3943927"/>
            <a:ext cx="3706456" cy="226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391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LOS GEMELOS DIGITALES (DIGITAL TWINS)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 fontScale="92500" lnSpcReduction="20000"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gemelos digitales es un nuevo concepto de modelo de  software de un objeto físico o sistema que se basa en los datos de sensores para responder a los cambios, mejorar las operaciones y añadir valor. Éstos ‘gemelos’ están compuestos de metadatos, datos de eventos y de análisis. Los gemelos digitales se utilizarán en las empresas  para reparar y planificar de forma  proactiva  el servicio de los equipos, los procesos de fabricación y mejorar la ejecución de las operaciones  en  las  fábricas.  </a:t>
            </a:r>
          </a:p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Los gemelos digitales como se ha visto prácticamente en presentaciones reales de la feria ya citada de Hannover </a:t>
            </a:r>
            <a:r>
              <a:rPr lang="es-AR" dirty="0" err="1">
                <a:solidFill>
                  <a:srgbClr val="FFFFFE"/>
                </a:solidFill>
              </a:rPr>
              <a:t>Messe</a:t>
            </a:r>
            <a:r>
              <a:rPr lang="es-AR" dirty="0">
                <a:solidFill>
                  <a:srgbClr val="FFFFFE"/>
                </a:solidFill>
              </a:rPr>
              <a:t> (abril 2017) tendrán las mismas  habilidades de los seres humanos y los dispositivos de vigilancia tradicionales, tales como medidores de presión o temperatura y válvulas.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0D1FC5E-8B43-459F-A2B9-3F610642A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6627" y="648438"/>
            <a:ext cx="3756864" cy="2113236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31B14D9A-7111-4D8D-AD92-5FE6A68EB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9358" y="3214255"/>
            <a:ext cx="3744134" cy="299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482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 dirty="0">
                <a:solidFill>
                  <a:srgbClr val="FFFFFE"/>
                </a:solidFill>
              </a:rPr>
              <a:t>LOS COBOTS EN LA FÁBRICA INTELIGENTE 4.0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AR" dirty="0">
                <a:solidFill>
                  <a:srgbClr val="FFFFFE"/>
                </a:solidFill>
              </a:rPr>
              <a:t>La fábrica inteligente producto principal de la transformación  digital de la Industria 4.0 y presentada como una de las  tendencias prácticas más sobresalientes de la Feria industrial  de Hannover </a:t>
            </a:r>
            <a:r>
              <a:rPr lang="es-AR" dirty="0" err="1">
                <a:solidFill>
                  <a:srgbClr val="FFFFFE"/>
                </a:solidFill>
              </a:rPr>
              <a:t>Messe</a:t>
            </a:r>
            <a:r>
              <a:rPr lang="es-AR" dirty="0">
                <a:solidFill>
                  <a:srgbClr val="FFFFFE"/>
                </a:solidFill>
              </a:rPr>
              <a:t> celebrada en abril de 2017 es la fábrica o factoría futura que se apoya, principalmente, según resultados  de diferentes exposiciones y demostraciones prácticas, en  las tecnologías facilitadoras siguientes: inteligencia artificial,  robots colaborativo (</a:t>
            </a:r>
            <a:r>
              <a:rPr lang="es-AR" dirty="0" err="1">
                <a:solidFill>
                  <a:srgbClr val="FFFFFE"/>
                </a:solidFill>
              </a:rPr>
              <a:t>cobots</a:t>
            </a:r>
            <a:r>
              <a:rPr lang="es-AR" dirty="0">
                <a:solidFill>
                  <a:srgbClr val="FFFFFE"/>
                </a:solidFill>
              </a:rPr>
              <a:t>) y gemelos digitales.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7DEA04BF-E173-4DA3-B125-FC61BB4CC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3643" y="3855486"/>
            <a:ext cx="3800668" cy="2375418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E658276-FAA6-488E-BAC9-55037F5B89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644" y="636753"/>
            <a:ext cx="3766914" cy="2152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135359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150</TotalTime>
  <Words>595</Words>
  <Application>Microsoft Office PowerPoint</Application>
  <PresentationFormat>Panorámica</PresentationFormat>
  <Paragraphs>21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Galería</vt:lpstr>
      <vt:lpstr>Industria 4.0</vt:lpstr>
      <vt:lpstr>La robótica</vt:lpstr>
      <vt:lpstr>Los robots y sus categorías </vt:lpstr>
      <vt:lpstr>Presentación de PowerPoint</vt:lpstr>
      <vt:lpstr>LA ROBÓTICA EN LA GENERACIÓN Y POSIBLES PÉRDIDAS DE EMPLEOS</vt:lpstr>
      <vt:lpstr>LA ROBÓTICA EN LA GENERACIÓN Y POSIBLES PÉRDIDAS DE EMPLEOS</vt:lpstr>
      <vt:lpstr>Los ROBOTS COLABORATIVOS (COBOTS)</vt:lpstr>
      <vt:lpstr>LOS GEMELOS DIGITALES (DIGITAL TWINS)</vt:lpstr>
      <vt:lpstr>LOS COBOTS EN LA FÁBRICA INTELIGENTE 4.0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 4.0</dc:title>
  <dc:creator>Leo Colloca</dc:creator>
  <cp:lastModifiedBy>Leo Colloca</cp:lastModifiedBy>
  <cp:revision>14</cp:revision>
  <dcterms:created xsi:type="dcterms:W3CDTF">2019-02-13T04:38:22Z</dcterms:created>
  <dcterms:modified xsi:type="dcterms:W3CDTF">2019-02-16T07:37:55Z</dcterms:modified>
</cp:coreProperties>
</file>